
<file path=[Content_Types].xml><?xml version="1.0" encoding="utf-8"?>
<Types xmlns="http://schemas.openxmlformats.org/package/2006/content-types"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27" r:id="rId5"/>
    <p:sldId id="329" r:id="rId6"/>
    <p:sldId id="319" r:id="rId7"/>
    <p:sldId id="322" r:id="rId8"/>
    <p:sldId id="320" r:id="rId9"/>
    <p:sldId id="324" r:id="rId10"/>
    <p:sldId id="32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05605E-C283-7B42-B91D-032AEAF518C5}" v="226" dt="2024-02-05T20:34:17.55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8" autoAdjust="0"/>
    <p:restoredTop sz="95833" autoAdjust="0"/>
  </p:normalViewPr>
  <p:slideViewPr>
    <p:cSldViewPr snapToGrid="0">
      <p:cViewPr varScale="1">
        <p:scale>
          <a:sx n="103" d="100"/>
          <a:sy n="103" d="100"/>
        </p:scale>
        <p:origin x="776" y="168"/>
      </p:cViewPr>
      <p:guideLst/>
    </p:cSldViewPr>
  </p:slideViewPr>
  <p:outlineViewPr>
    <p:cViewPr>
      <p:scale>
        <a:sx n="33" d="100"/>
        <a:sy n="33" d="100"/>
      </p:scale>
      <p:origin x="0" y="-85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ra, Alisha D" userId="74cf42b1-779d-4bd7-9055-aeb5648fd36b" providerId="ADAL" clId="{CD05605E-C283-7B42-B91D-032AEAF518C5}"/>
    <pc:docChg chg="modSld">
      <pc:chgData name="Vira, Alisha D" userId="74cf42b1-779d-4bd7-9055-aeb5648fd36b" providerId="ADAL" clId="{CD05605E-C283-7B42-B91D-032AEAF518C5}" dt="2024-02-12T21:55:37.940" v="5" actId="20577"/>
      <pc:docMkLst>
        <pc:docMk/>
      </pc:docMkLst>
      <pc:sldChg chg="modSp mod">
        <pc:chgData name="Vira, Alisha D" userId="74cf42b1-779d-4bd7-9055-aeb5648fd36b" providerId="ADAL" clId="{CD05605E-C283-7B42-B91D-032AEAF518C5}" dt="2024-02-12T21:55:37.940" v="5" actId="20577"/>
        <pc:sldMkLst>
          <pc:docMk/>
          <pc:sldMk cId="2773443465" sldId="328"/>
        </pc:sldMkLst>
        <pc:spChg chg="mod">
          <ac:chgData name="Vira, Alisha D" userId="74cf42b1-779d-4bd7-9055-aeb5648fd36b" providerId="ADAL" clId="{CD05605E-C283-7B42-B91D-032AEAF518C5}" dt="2024-02-12T21:55:37.940" v="5" actId="20577"/>
          <ac:spMkLst>
            <pc:docMk/>
            <pc:sldMk cId="2773443465" sldId="328"/>
            <ac:spMk id="18" creationId="{7065D46C-3304-2743-97FC-A13922A7D44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C10188-DC2C-458D-AB41-143A0BE9A31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634E15-7196-43FC-B912-C4D8B4A2CE7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16927-5E9C-4E77-85FE-EE4C81C1DE39}" type="datetimeFigureOut">
              <a:rPr lang="en-US" smtClean="0"/>
              <a:t>2/12/24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EA2570-D5B6-41CB-96C2-FFC9944668E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C31B37-7A69-4C30-9B63-29F8242FC2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89B6C8-888A-401B-9F9B-D41D36B6C3E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1000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98B7E-6604-4F74-86DB-B30627D56244}" type="datetimeFigureOut">
              <a:rPr lang="en-US" smtClean="0"/>
              <a:t>2/12/24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F28A1F-3E69-47E5-AE93-E7F2155A24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93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98B13-3B32-4354-B2B5-3165F2F6E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611" y="1676409"/>
            <a:ext cx="3923999" cy="2436592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70000"/>
              </a:lnSpc>
              <a:defRPr sz="7200" spc="-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B88CF-DF4F-4857-8602-72BCF5DDCDA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873612" y="4611901"/>
            <a:ext cx="3924000" cy="6840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EEBB7C-1679-4665-8688-1FA973E73DC1}"/>
              </a:ext>
            </a:extLst>
          </p:cNvPr>
          <p:cNvCxnSpPr/>
          <p:nvPr userDrawn="1"/>
        </p:nvCxnSpPr>
        <p:spPr>
          <a:xfrm>
            <a:off x="7874732" y="4373775"/>
            <a:ext cx="3924000" cy="0"/>
          </a:xfrm>
          <a:prstGeom prst="line">
            <a:avLst/>
          </a:prstGeom>
          <a:ln w="63500"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1E3214F-3A93-4A1C-920D-D86BE35A58FB}"/>
              </a:ext>
            </a:extLst>
          </p:cNvPr>
          <p:cNvSpPr/>
          <p:nvPr userDrawn="1"/>
        </p:nvSpPr>
        <p:spPr>
          <a:xfrm>
            <a:off x="0" y="1"/>
            <a:ext cx="7512000" cy="672147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3E97E5-C83B-444A-8C07-35D699E7C3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53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AB651-5612-4E6A-9B35-A555D082E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1389A2-D77B-40CA-AD1E-0178AEFAD1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CA993-CBEA-48C5-BD35-50ABDFF640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ED8E0-95EC-469F-9B7E-562FBDFDE6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344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76F88-2A37-410D-A685-E455AF3D0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64B46-B015-44F7-8DC0-AFB8D275E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3C8232-2077-497A-9142-B787E2B03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F6077C-D913-4FD0-B6E0-6D70BEFD40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905DBB-3AA9-4435-AC97-732293FDE7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4C901-FCAF-4DFB-A621-6A969641CA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1455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F2623-2255-4BBA-9577-B3A3FD2A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259F0F0-5E7C-4FC9-8E90-6ADCD7A714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53225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A9D3FFB-BE14-4D90-A515-10EDD1BEE6F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7673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51E51-BE82-4B1B-9CB6-89C26464DB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CBF8C-3CF7-47E6-9AB0-15584178B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07DA3C-0298-45CF-AFC3-41031C076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C4FF87-D01E-416B-9EF8-E107C4EDDC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334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le Text"/>
          <p:cNvSpPr txBox="1">
            <a:spLocks noGrp="1"/>
          </p:cNvSpPr>
          <p:nvPr>
            <p:ph type="title"/>
          </p:nvPr>
        </p:nvSpPr>
        <p:spPr>
          <a:xfrm>
            <a:off x="533400" y="2311400"/>
            <a:ext cx="11118850" cy="22352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1895248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98B13-3B32-4354-B2B5-3165F2F6E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3612" y="186100"/>
            <a:ext cx="3923999" cy="2436592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70000"/>
              </a:lnSpc>
              <a:defRPr sz="7200" spc="-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B88CF-DF4F-4857-8602-72BCF5DDCDA1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7873611" y="3018736"/>
            <a:ext cx="3924000" cy="3168205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7EEBB7C-1679-4665-8688-1FA973E73DC1}"/>
              </a:ext>
            </a:extLst>
          </p:cNvPr>
          <p:cNvCxnSpPr/>
          <p:nvPr userDrawn="1"/>
        </p:nvCxnSpPr>
        <p:spPr>
          <a:xfrm>
            <a:off x="7873611" y="2797224"/>
            <a:ext cx="3924000" cy="0"/>
          </a:xfrm>
          <a:prstGeom prst="line">
            <a:avLst/>
          </a:prstGeom>
          <a:ln w="63500">
            <a:gradFill>
              <a:gsLst>
                <a:gs pos="0">
                  <a:schemeClr val="accent2"/>
                </a:gs>
                <a:gs pos="100000">
                  <a:schemeClr val="accent2">
                    <a:lumMod val="50000"/>
                  </a:schemeClr>
                </a:gs>
              </a:gsLst>
              <a:lin ang="0" scaled="0"/>
            </a:gra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1E3214F-3A93-4A1C-920D-D86BE35A58FB}"/>
              </a:ext>
            </a:extLst>
          </p:cNvPr>
          <p:cNvSpPr/>
          <p:nvPr userDrawn="1"/>
        </p:nvSpPr>
        <p:spPr>
          <a:xfrm>
            <a:off x="0" y="1"/>
            <a:ext cx="7512000" cy="672147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13E97E5-C83B-444A-8C07-35D699E7C3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641ECAC-0557-4843-8433-067E4414E2F5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-1" y="0"/>
            <a:ext cx="7512001" cy="6727855"/>
          </a:xfrm>
          <a:solidFill>
            <a:schemeClr val="tx1">
              <a:lumMod val="85000"/>
              <a:lumOff val="15000"/>
            </a:schemeClr>
          </a:solidFill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Insert Your Picture Here</a:t>
            </a:r>
          </a:p>
        </p:txBody>
      </p:sp>
    </p:spTree>
    <p:extLst>
      <p:ext uri="{BB962C8B-B14F-4D97-AF65-F5344CB8AC3E}">
        <p14:creationId xmlns:p14="http://schemas.microsoft.com/office/powerpoint/2010/main" val="339438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1AD08-4E28-4191-9B62-EAD61608E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1076"/>
            <a:ext cx="6273800" cy="833663"/>
          </a:xfrm>
          <a:solidFill>
            <a:schemeClr val="accent2">
              <a:lumMod val="50000"/>
            </a:schemeClr>
          </a:solidFill>
        </p:spPr>
        <p:txBody>
          <a:bodyPr tIns="108000" bIns="108000">
            <a:sp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738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0D61A-B9FD-4DFF-AC42-4069DAFE23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2366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ide"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1AD08-4E28-4191-9B62-EAD61608E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1077"/>
            <a:ext cx="6273800" cy="833663"/>
          </a:xfrm>
          <a:solidFill>
            <a:schemeClr val="accent2">
              <a:lumMod val="50000"/>
            </a:schemeClr>
          </a:solidFill>
        </p:spPr>
        <p:txBody>
          <a:bodyPr vert="horz" lIns="91440" tIns="108000" rIns="91440" bIns="108000" rtlCol="0" anchor="ctr">
            <a:spAutoFit/>
          </a:bodyPr>
          <a:lstStyle>
            <a:lvl1pPr>
              <a:defRPr lang="en-US" sz="400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0D61A-B9FD-4DFF-AC42-4069DAFE23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571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6D3C5ED2-B01D-4104-B193-BC78D76A464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0" y="0"/>
            <a:ext cx="6305550" cy="6721475"/>
          </a:xfrm>
          <a:noFill/>
        </p:spPr>
        <p:txBody>
          <a:bodyPr anchor="ctr">
            <a:normAutofit/>
          </a:bodyPr>
          <a:lstStyle>
            <a:lvl1pPr marL="0" indent="0" algn="ctr">
              <a:buNone/>
              <a:defRPr sz="1400" i="1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Insert Your Picture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1AD08-4E28-4191-9B62-EAD61608E5C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57974" y="611077"/>
            <a:ext cx="4695825" cy="833663"/>
          </a:xfrm>
          <a:solidFill>
            <a:schemeClr val="accent2">
              <a:lumMod val="50000"/>
            </a:schemeClr>
          </a:solidFill>
        </p:spPr>
        <p:txBody>
          <a:bodyPr wrap="square" tIns="108000" bIns="108000">
            <a:sp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 dirty="0"/>
              <a:t>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7974" y="1825625"/>
            <a:ext cx="4695826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0D61A-B9FD-4DFF-AC42-4069DAFE23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7904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Horizontal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1AD08-4E28-4191-9B62-EAD61608E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4305300" cy="6721472"/>
          </a:xfrm>
          <a:gradFill>
            <a:gsLst>
              <a:gs pos="1000">
                <a:schemeClr val="tx1">
                  <a:lumMod val="85000"/>
                  <a:lumOff val="1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2600000" scaled="0"/>
          </a:gradFill>
        </p:spPr>
        <p:txBody>
          <a:bodyPr vert="horz" lIns="396000" tIns="0" rIns="396000" bIns="0" rtlCol="0" anchor="ctr">
            <a:noAutofit/>
          </a:bodyPr>
          <a:lstStyle>
            <a:lvl1pPr algn="r">
              <a:lnSpc>
                <a:spcPct val="70000"/>
              </a:lnSpc>
              <a:defRPr lang="en-US" sz="5200" b="0" spc="-150" dirty="0"/>
            </a:lvl1pPr>
          </a:lstStyle>
          <a:p>
            <a:pPr lvl="0" algn="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5350" y="365124"/>
            <a:ext cx="6648448" cy="5984875"/>
          </a:xfrm>
        </p:spPr>
        <p:txBody>
          <a:bodyPr lIns="108000" tIns="108000" rIns="108000" bIns="108000"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746CAFB-2B99-470B-B55B-9BF378E3A0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496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Horizontal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65237DA4-112F-40B2-8C8C-EB23506D9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2000" y="0"/>
            <a:ext cx="4680000" cy="6721473"/>
          </a:xfrm>
          <a:gradFill>
            <a:gsLst>
              <a:gs pos="1000">
                <a:schemeClr val="tx1">
                  <a:lumMod val="85000"/>
                  <a:lumOff val="15000"/>
                </a:schemeClr>
              </a:gs>
              <a:gs pos="100000">
                <a:schemeClr val="accent2">
                  <a:lumMod val="50000"/>
                </a:schemeClr>
              </a:gs>
            </a:gsLst>
            <a:lin ang="12600000" scaled="0"/>
          </a:gradFill>
        </p:spPr>
        <p:txBody>
          <a:bodyPr lIns="396000" rIns="396000">
            <a:normAutofit/>
          </a:bodyPr>
          <a:lstStyle>
            <a:lvl1pPr>
              <a:lnSpc>
                <a:spcPct val="70000"/>
              </a:lnSpc>
              <a:defRPr sz="5200" spc="-1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853D-76DB-46F3-AF6C-1E77C8E06A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65124"/>
            <a:ext cx="6156323" cy="5984875"/>
          </a:xfrm>
        </p:spPr>
        <p:txBody>
          <a:bodyPr lIns="108000" tIns="108000" rIns="108000" bIns="108000"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7746CAFB-2B99-470B-B55B-9BF378E3A04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98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Horizontal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60D61A-B9FD-4DFF-AC42-4069DAFE238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8E6EF2-4B2F-4D0D-9505-CE92872972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5350" y="611076"/>
            <a:ext cx="6648448" cy="5738923"/>
          </a:xfrm>
        </p:spPr>
        <p:txBody>
          <a:bodyPr lIns="108000" tIns="108000" rIns="108000" bIns="10800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91A21B9-BA54-413B-940E-027C32E4D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1076"/>
            <a:ext cx="3440502" cy="2064769"/>
          </a:xfrm>
          <a:solidFill>
            <a:schemeClr val="accent2">
              <a:lumMod val="50000"/>
            </a:schemeClr>
          </a:solidFill>
        </p:spPr>
        <p:txBody>
          <a:bodyPr wrap="square" tIns="108000" bIns="108000" anchor="t">
            <a:sp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051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22BDA7-8BE9-42D5-ACF1-0F51423A2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CEF73F-3CCA-4312-8E9C-2B4629DA1F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3BF716-502C-4821-A3A0-19C2C508EE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983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8E4AFE-E166-4B84-B0C8-9205038D8033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617517-B672-49BA-AC6E-AB66D0639A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C92C27-7843-4B22-9200-B7304E6AE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59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DB4F10-F75B-41A8-B994-BFF68949E5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61475"/>
            <a:ext cx="838200" cy="360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4A9B5881-4007-4345-955A-79C2656F0C4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2D21E2-8DEB-4F43-A26E-B8DA900A9230}"/>
              </a:ext>
            </a:extLst>
          </p:cNvPr>
          <p:cNvSpPr/>
          <p:nvPr userDrawn="1"/>
        </p:nvSpPr>
        <p:spPr>
          <a:xfrm>
            <a:off x="0" y="6721475"/>
            <a:ext cx="12192000" cy="136525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5CD3143-7FD1-40EA-AA4A-47C72380AEC2}"/>
              </a:ext>
            </a:extLst>
          </p:cNvPr>
          <p:cNvSpPr/>
          <p:nvPr userDrawn="1"/>
        </p:nvSpPr>
        <p:spPr>
          <a:xfrm>
            <a:off x="11353798" y="6721474"/>
            <a:ext cx="838201" cy="1365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920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9" r:id="rId2"/>
    <p:sldLayoutId id="2147483660" r:id="rId3"/>
    <p:sldLayoutId id="2147483665" r:id="rId4"/>
    <p:sldLayoutId id="2147483666" r:id="rId5"/>
    <p:sldLayoutId id="2147483650" r:id="rId6"/>
    <p:sldLayoutId id="2147483663" r:id="rId7"/>
    <p:sldLayoutId id="2147483664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67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Wingdings" panose="05000000000000000000" pitchFamily="2" charset="2"/>
        <a:buChar char="§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8AE6-56F6-44E8-8BBF-23277B17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8001"/>
            <a:ext cx="12192000" cy="966159"/>
          </a:xfrm>
        </p:spPr>
        <p:txBody>
          <a:bodyPr anchor="ctr">
            <a:normAutofit/>
          </a:bodyPr>
          <a:lstStyle/>
          <a:p>
            <a:r>
              <a:rPr lang="en-US" dirty="0"/>
              <a:t>In-Class Problem: Metropolis Method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PAGE </a:t>
            </a:r>
            <a:fld id="{4A9B5881-4007-4345-955A-79C2656F0C49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95ADD61-E874-C34F-A0EB-DBDE55A12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121" y="1626977"/>
            <a:ext cx="10944726" cy="121507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dirty="0"/>
              <a:t>Canvas -&gt; Modules -&gt; Week 6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600" dirty="0"/>
              <a:t>Complete “11_InClass”</a:t>
            </a:r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8A336AE1-95E7-7F4C-85DC-66F43F5DCC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5227" y="1626977"/>
            <a:ext cx="6855068" cy="4579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95434779-3F09-C845-85C1-E26B50202B7D}"/>
              </a:ext>
            </a:extLst>
          </p:cNvPr>
          <p:cNvSpPr txBox="1">
            <a:spLocks/>
          </p:cNvSpPr>
          <p:nvPr/>
        </p:nvSpPr>
        <p:spPr>
          <a:xfrm>
            <a:off x="348721" y="2485417"/>
            <a:ext cx="4886506" cy="2861922"/>
          </a:xfrm>
          <a:prstGeom prst="rect">
            <a:avLst/>
          </a:prstGeom>
        </p:spPr>
        <p:txBody>
          <a:bodyPr vert="horz" lIns="108000" tIns="108000" rIns="108000" bIns="10800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/>
              <a:t>S</a:t>
            </a:r>
            <a:r>
              <a:rPr lang="en-US" sz="2200" b="0" i="0" dirty="0">
                <a:effectLst/>
              </a:rPr>
              <a:t>tart with a random initial state and then plot the instantaneous configurations for a square lattice with no </a:t>
            </a:r>
            <a:r>
              <a:rPr lang="en-US" sz="2200" dirty="0"/>
              <a:t>external magnetic field and with periodic boundary conditions. We will also assume a constant strength of exchange between nearest-neighbors.</a:t>
            </a:r>
            <a:endParaRPr lang="en-US" sz="2200" b="0" i="0" dirty="0">
              <a:effectLst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7B23F9A-7A03-2648-81B3-5563F4394C29}"/>
                  </a:ext>
                </a:extLst>
              </p:cNvPr>
              <p:cNvSpPr txBox="1"/>
              <p:nvPr/>
            </p:nvSpPr>
            <p:spPr>
              <a:xfrm>
                <a:off x="348721" y="5231023"/>
                <a:ext cx="4539641" cy="53450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lang="en-US" sz="2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2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en-US" sz="2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min</m:t>
                          </m:r>
                        </m:fName>
                        <m:e>
                          <m:d>
                            <m:dPr>
                              <m:ctrlPr>
                                <a:rPr lang="en-US" sz="2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2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1,</m:t>
                              </m:r>
                              <m:sSup>
                                <m:sSupPr>
                                  <m:ctrlPr>
                                    <a:rPr lang="en-US" sz="22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2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𝑒</m:t>
                                  </m:r>
                                </m:e>
                                <m:sup>
                                  <m:sSub>
                                    <m:sSubPr>
                                      <m:ctrlPr>
                                        <a:rPr lang="en-US" sz="22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(</m:t>
                                      </m:r>
                                      <m:r>
                                        <a:rPr lang="en-US" sz="22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2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2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𝐸</m:t>
                                      </m:r>
                                    </m:e>
                                    <m:sub>
                                      <m:r>
                                        <a:rPr lang="en-US" sz="22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sz="22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)/</m:t>
                                  </m:r>
                                  <m:r>
                                    <a:rPr lang="en-US" sz="22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</m:e>
                          </m:d>
                        </m:e>
                      </m:func>
                      <m:r>
                        <a:rPr lang="en-US" sz="2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2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min</m:t>
                      </m:r>
                      <m:r>
                        <a:rPr lang="en-US" sz="2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(1,</m:t>
                      </m:r>
                      <m:sSup>
                        <m:sSupPr>
                          <m:ctrlPr>
                            <a:rPr lang="en-US" sz="22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200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f>
                            <m:fPr>
                              <m:ctrlPr>
                                <a:rPr lang="en-US" sz="22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sty m:val="p"/>
                                </m:rPr>
                                <a:rPr lang="en-US" sz="2200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dE</m:t>
                              </m:r>
                            </m:num>
                            <m:den>
                              <m:r>
                                <m:rPr>
                                  <m:sty m:val="p"/>
                                </m:rPr>
                                <a:rPr lang="en-US" sz="2200" b="0" i="0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den>
                          </m:f>
                        </m:sup>
                      </m:sSup>
                      <m:r>
                        <a:rPr lang="en-US" sz="2200" b="0" i="0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200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7B23F9A-7A03-2648-81B3-5563F4394C2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8721" y="5231023"/>
                <a:ext cx="4539641" cy="53450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B6ACF2-713B-477C-CD53-28E89CE54533}"/>
                  </a:ext>
                </a:extLst>
              </p:cNvPr>
              <p:cNvSpPr txBox="1"/>
              <p:nvPr/>
            </p:nvSpPr>
            <p:spPr>
              <a:xfrm>
                <a:off x="711763" y="5845784"/>
                <a:ext cx="4160423" cy="55399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b="0" dirty="0">
                    <a:solidFill>
                      <a:schemeClr val="bg1"/>
                    </a:solidFill>
                  </a:rPr>
                  <a:t>where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𝑑𝐸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is difference of spin flip on specific site times sum of spins for all NN</a:t>
                </a: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C9B6ACF2-713B-477C-CD53-28E89CE5453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1763" y="5845784"/>
                <a:ext cx="4160423" cy="553998"/>
              </a:xfrm>
              <a:prstGeom prst="rect">
                <a:avLst/>
              </a:prstGeom>
              <a:blipFill>
                <a:blip r:embed="rId4"/>
                <a:stretch>
                  <a:fillRect l="-3519" t="-14286" b="-24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CE3DF8A7-BDB3-B67E-5AC3-BE21A0DC1E01}"/>
              </a:ext>
            </a:extLst>
          </p:cNvPr>
          <p:cNvSpPr/>
          <p:nvPr/>
        </p:nvSpPr>
        <p:spPr>
          <a:xfrm>
            <a:off x="348721" y="5129785"/>
            <a:ext cx="4625615" cy="13898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21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1502837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8AE6-56F6-44E8-8BBF-23277B17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8001"/>
            <a:ext cx="12192000" cy="966159"/>
          </a:xfrm>
        </p:spPr>
        <p:txBody>
          <a:bodyPr anchor="ctr">
            <a:normAutofit/>
          </a:bodyPr>
          <a:lstStyle/>
          <a:p>
            <a:r>
              <a:rPr lang="en-US" dirty="0"/>
              <a:t>Python Example: Site Percolation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PAGE </a:t>
            </a:r>
            <a:fld id="{4A9B5881-4007-4345-955A-79C2656F0C49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95ADD61-E874-C34F-A0EB-DBDE55A12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853" y="1626977"/>
            <a:ext cx="10944726" cy="121507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Canvas -&gt; Modules -&gt; Week 6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Download “13_InClass”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532981A-2846-B341-87AD-3E9C13121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1733" y="1626977"/>
            <a:ext cx="5070659" cy="5034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6375E92E-075B-1245-8A42-D8E9B689CA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25"/>
          <a:stretch/>
        </p:blipFill>
        <p:spPr>
          <a:xfrm>
            <a:off x="97610" y="2924437"/>
            <a:ext cx="6704515" cy="3373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12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PAGE </a:t>
            </a:r>
            <a:fld id="{4A9B5881-4007-4345-955A-79C2656F0C49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1ED56E0-0CAB-4643-A41D-DD0815D31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811" y="163833"/>
            <a:ext cx="8585886" cy="6530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9552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8AE6-56F6-44E8-8BBF-23277B17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8001"/>
            <a:ext cx="12192000" cy="966159"/>
          </a:xfrm>
        </p:spPr>
        <p:txBody>
          <a:bodyPr anchor="ctr">
            <a:normAutofit/>
          </a:bodyPr>
          <a:lstStyle/>
          <a:p>
            <a:r>
              <a:rPr lang="en-US" dirty="0"/>
              <a:t>Python Example: Site Percolation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PAGE </a:t>
            </a:r>
            <a:fld id="{4A9B5881-4007-4345-955A-79C2656F0C49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F95ADD61-E874-C34F-A0EB-DBDE55A129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4853" y="1626977"/>
            <a:ext cx="10944726" cy="121507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Canvas -&gt; Modules -&gt; Week 6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Download “13_InClass”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5D06DB-8F86-D941-817D-E40A597234F1}"/>
              </a:ext>
            </a:extLst>
          </p:cNvPr>
          <p:cNvSpPr txBox="1"/>
          <p:nvPr/>
        </p:nvSpPr>
        <p:spPr>
          <a:xfrm>
            <a:off x="191509" y="2930523"/>
            <a:ext cx="609805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from </a:t>
            </a:r>
            <a:r>
              <a:rPr lang="en-US" sz="2200" dirty="0" err="1">
                <a:solidFill>
                  <a:schemeClr val="bg1"/>
                </a:solidFill>
              </a:rPr>
              <a:t>scipy.ndimage</a:t>
            </a:r>
            <a:r>
              <a:rPr lang="en-US" sz="2200" dirty="0">
                <a:solidFill>
                  <a:schemeClr val="bg1"/>
                </a:solidFill>
              </a:rPr>
              <a:t> import measurements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Lattice size of 40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bg1"/>
                </a:solidFill>
              </a:rPr>
              <a:t>Vary percolation probability (</a:t>
            </a:r>
            <a:r>
              <a:rPr lang="en-US" sz="2200" i="1" dirty="0">
                <a:solidFill>
                  <a:schemeClr val="bg1"/>
                </a:solidFill>
              </a:rPr>
              <a:t>p</a:t>
            </a:r>
            <a:r>
              <a:rPr lang="en-US" sz="22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C2F033-99DD-0044-9033-D78BE7E1D671}"/>
              </a:ext>
            </a:extLst>
          </p:cNvPr>
          <p:cNvSpPr txBox="1"/>
          <p:nvPr/>
        </p:nvSpPr>
        <p:spPr>
          <a:xfrm>
            <a:off x="0" y="4521556"/>
            <a:ext cx="6098058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dirty="0">
                <a:solidFill>
                  <a:schemeClr val="bg1"/>
                </a:solidFill>
              </a:rPr>
              <a:t>from </a:t>
            </a:r>
            <a:r>
              <a:rPr lang="en-US" sz="2300" dirty="0" err="1">
                <a:solidFill>
                  <a:schemeClr val="bg1"/>
                </a:solidFill>
              </a:rPr>
              <a:t>scipy.ndimage</a:t>
            </a:r>
            <a:r>
              <a:rPr lang="en-US" sz="2300" dirty="0">
                <a:solidFill>
                  <a:schemeClr val="bg1"/>
                </a:solidFill>
              </a:rPr>
              <a:t> import measurements</a:t>
            </a:r>
          </a:p>
        </p:txBody>
      </p:sp>
      <p:pic>
        <p:nvPicPr>
          <p:cNvPr id="3" name="percolation3D" descr="percolation3D">
            <a:hlinkClick r:id="" action="ppaction://media"/>
            <a:extLst>
              <a:ext uri="{FF2B5EF4-FFF2-40B4-BE49-F238E27FC236}">
                <a16:creationId xmlns:a16="http://schemas.microsoft.com/office/drawing/2014/main" id="{E27DBCBD-3BE7-D546-9029-679E9904E1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124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8AE6-56F6-44E8-8BBF-23277B17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8001"/>
            <a:ext cx="12192000" cy="966159"/>
          </a:xfrm>
        </p:spPr>
        <p:txBody>
          <a:bodyPr anchor="ctr">
            <a:normAutofit/>
          </a:bodyPr>
          <a:lstStyle/>
          <a:p>
            <a:r>
              <a:rPr lang="en-US" dirty="0" err="1"/>
              <a:t>Ising</a:t>
            </a:r>
            <a:r>
              <a:rPr lang="en-US" dirty="0"/>
              <a:t> Model: Site Percolation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PAGE </a:t>
            </a:r>
            <a:fld id="{4A9B5881-4007-4345-955A-79C2656F0C49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 dirty="0"/>
          </a:p>
        </p:txBody>
      </p:sp>
      <p:pic>
        <p:nvPicPr>
          <p:cNvPr id="9" name="ising_percolation" descr="ising_percolation">
            <a:hlinkClick r:id="" action="ppaction://media"/>
            <a:extLst>
              <a:ext uri="{FF2B5EF4-FFF2-40B4-BE49-F238E27FC236}">
                <a16:creationId xmlns:a16="http://schemas.microsoft.com/office/drawing/2014/main" id="{D1950686-AE9B-8A43-BA79-7EFF12BC86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2145" y="1277096"/>
            <a:ext cx="9501596" cy="534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882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31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8AE6-56F6-44E8-8BBF-23277B177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08001"/>
            <a:ext cx="12192000" cy="966159"/>
          </a:xfrm>
        </p:spPr>
        <p:txBody>
          <a:bodyPr anchor="ctr">
            <a:normAutofit/>
          </a:bodyPr>
          <a:lstStyle/>
          <a:p>
            <a:r>
              <a:rPr lang="en-US" dirty="0"/>
              <a:t>Monte Carlo Module Summary</a:t>
            </a:r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3AEC0301-E9AA-4478-9E23-C372DBDCE6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353800" y="6361475"/>
            <a:ext cx="838200" cy="360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PAGE </a:t>
            </a:r>
            <a:fld id="{4A9B5881-4007-4345-955A-79C2656F0C49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C797B22-C1E1-4E4C-B6DD-A69ECCE2FA33}"/>
              </a:ext>
            </a:extLst>
          </p:cNvPr>
          <p:cNvGrpSpPr/>
          <p:nvPr/>
        </p:nvGrpSpPr>
        <p:grpSpPr>
          <a:xfrm>
            <a:off x="6405196" y="1970898"/>
            <a:ext cx="5115698" cy="2520779"/>
            <a:chOff x="284205" y="1655805"/>
            <a:chExt cx="5115698" cy="252077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5917267-971C-C54E-9555-A0CFDD6C86C2}"/>
                </a:ext>
              </a:extLst>
            </p:cNvPr>
            <p:cNvGrpSpPr/>
            <p:nvPr/>
          </p:nvGrpSpPr>
          <p:grpSpPr>
            <a:xfrm>
              <a:off x="502508" y="1903663"/>
              <a:ext cx="4679091" cy="2014154"/>
              <a:chOff x="1808206" y="2075934"/>
              <a:chExt cx="4679091" cy="2014154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F90CF882-A5E8-F349-B205-0175FFEC5633}"/>
                  </a:ext>
                </a:extLst>
              </p:cNvPr>
              <p:cNvSpPr/>
              <p:nvPr/>
            </p:nvSpPr>
            <p:spPr>
              <a:xfrm>
                <a:off x="3076833" y="2075934"/>
                <a:ext cx="1882345" cy="66108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err="1">
                    <a:solidFill>
                      <a:schemeClr val="tx1"/>
                    </a:solidFill>
                  </a:rPr>
                  <a:t>Ising</a:t>
                </a:r>
                <a:r>
                  <a:rPr lang="en-US" dirty="0">
                    <a:solidFill>
                      <a:schemeClr val="tx1"/>
                    </a:solidFill>
                  </a:rPr>
                  <a:t> Model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D81D5DE-5EB8-AC4E-B2B4-BEC1AD59D6C7}"/>
                  </a:ext>
                </a:extLst>
              </p:cNvPr>
              <p:cNvSpPr/>
              <p:nvPr/>
            </p:nvSpPr>
            <p:spPr>
              <a:xfrm>
                <a:off x="1808206" y="3429000"/>
                <a:ext cx="2113005" cy="661087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Metropolis </a:t>
                </a:r>
                <a:r>
                  <a:rPr lang="en-US" dirty="0" err="1">
                    <a:solidFill>
                      <a:schemeClr val="tx1"/>
                    </a:solidFill>
                  </a:rPr>
                  <a:t>Alg</a:t>
                </a:r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1B744A1E-14E8-4243-937A-061E66A5F2F5}"/>
                  </a:ext>
                </a:extLst>
              </p:cNvPr>
              <p:cNvSpPr/>
              <p:nvPr/>
            </p:nvSpPr>
            <p:spPr>
              <a:xfrm>
                <a:off x="4604952" y="3429000"/>
                <a:ext cx="1882345" cy="661088"/>
              </a:xfrm>
              <a:prstGeom prst="rect">
                <a:avLst/>
              </a:prstGeom>
              <a:solidFill>
                <a:schemeClr val="bg1"/>
              </a:solidFill>
              <a:ln w="381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Site Percolation</a:t>
                </a:r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03C0527C-3682-3548-B8EA-E9DF659FB7F3}"/>
                  </a:ext>
                </a:extLst>
              </p:cNvPr>
              <p:cNvCxnSpPr/>
              <p:nvPr/>
            </p:nvCxnSpPr>
            <p:spPr>
              <a:xfrm flipH="1">
                <a:off x="3076833" y="2879124"/>
                <a:ext cx="432486" cy="42013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Arrow Connector 12">
                <a:extLst>
                  <a:ext uri="{FF2B5EF4-FFF2-40B4-BE49-F238E27FC236}">
                    <a16:creationId xmlns:a16="http://schemas.microsoft.com/office/drawing/2014/main" id="{B6A77D1F-C10A-A249-91B0-45FC568C26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04952" y="2879124"/>
                <a:ext cx="387178" cy="420130"/>
              </a:xfrm>
              <a:prstGeom prst="straightConnector1">
                <a:avLst/>
              </a:prstGeom>
              <a:ln w="28575">
                <a:solidFill>
                  <a:schemeClr val="bg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EDBDD98-1267-FC49-BD92-0C51B5B2181B}"/>
                </a:ext>
              </a:extLst>
            </p:cNvPr>
            <p:cNvSpPr/>
            <p:nvPr/>
          </p:nvSpPr>
          <p:spPr>
            <a:xfrm>
              <a:off x="284205" y="1655805"/>
              <a:ext cx="5115698" cy="2520779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3FF1E0A-377B-AE48-A7E8-99265E114BCE}"/>
                </a:ext>
              </a:extLst>
            </p:cNvPr>
            <p:cNvSpPr txBox="1"/>
            <p:nvPr/>
          </p:nvSpPr>
          <p:spPr>
            <a:xfrm>
              <a:off x="308918" y="1718997"/>
              <a:ext cx="112492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dirty="0">
                  <a:solidFill>
                    <a:schemeClr val="bg1"/>
                  </a:solidFill>
                </a:rPr>
                <a:t>[TODAY]</a:t>
              </a: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7065D46C-3304-2743-97FC-A13922A7D449}"/>
              </a:ext>
            </a:extLst>
          </p:cNvPr>
          <p:cNvSpPr txBox="1"/>
          <p:nvPr/>
        </p:nvSpPr>
        <p:spPr>
          <a:xfrm>
            <a:off x="671106" y="1803166"/>
            <a:ext cx="3533018" cy="32778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300" dirty="0">
                <a:solidFill>
                  <a:schemeClr val="bg1"/>
                </a:solidFill>
              </a:rPr>
              <a:t>Random Processes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300" dirty="0">
                <a:solidFill>
                  <a:schemeClr val="bg1"/>
                </a:solidFill>
              </a:rPr>
              <a:t>Monte Carlo Integration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300" dirty="0">
                <a:solidFill>
                  <a:schemeClr val="bg1"/>
                </a:solidFill>
              </a:rPr>
              <a:t>Importance Sampling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300" dirty="0">
                <a:solidFill>
                  <a:schemeClr val="bg1"/>
                </a:solidFill>
              </a:rPr>
              <a:t>Monte Carlo Methods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Markov Chain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Metropolis algorithm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chemeClr val="bg1"/>
                </a:solidFill>
              </a:rPr>
              <a:t>Site Percolation</a:t>
            </a:r>
          </a:p>
          <a:p>
            <a:pPr lvl="2"/>
            <a:r>
              <a:rPr lang="en-US" sz="2300" i="1" dirty="0">
                <a:solidFill>
                  <a:schemeClr val="bg1"/>
                </a:solidFill>
              </a:rPr>
              <a:t>[adjacent]</a:t>
            </a:r>
          </a:p>
          <a:p>
            <a:pPr marL="342900" indent="-342900">
              <a:buFont typeface="+mj-lt"/>
              <a:buAutoNum type="arabicPeriod"/>
            </a:pPr>
            <a:endParaRPr lang="en-US" sz="2300" dirty="0">
              <a:solidFill>
                <a:schemeClr val="bg1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3DDC120-0A20-F540-A4E0-512DE39C03C6}"/>
              </a:ext>
            </a:extLst>
          </p:cNvPr>
          <p:cNvCxnSpPr/>
          <p:nvPr/>
        </p:nvCxnSpPr>
        <p:spPr>
          <a:xfrm>
            <a:off x="345989" y="5278698"/>
            <a:ext cx="1165242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5AA96B95-F5F3-9B46-946B-E4DBDCCFBED3}"/>
              </a:ext>
            </a:extLst>
          </p:cNvPr>
          <p:cNvSpPr txBox="1"/>
          <p:nvPr/>
        </p:nvSpPr>
        <p:spPr>
          <a:xfrm>
            <a:off x="786435" y="5724471"/>
            <a:ext cx="3999043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>
                <a:solidFill>
                  <a:schemeClr val="bg1"/>
                </a:solidFill>
              </a:rPr>
              <a:t>Week 7: Parallel Processing</a:t>
            </a:r>
          </a:p>
        </p:txBody>
      </p:sp>
    </p:spTree>
    <p:extLst>
      <p:ext uri="{BB962C8B-B14F-4D97-AF65-F5344CB8AC3E}">
        <p14:creationId xmlns:p14="http://schemas.microsoft.com/office/powerpoint/2010/main" val="2773443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54">
      <a:dk1>
        <a:srgbClr val="000000"/>
      </a:dk1>
      <a:lt1>
        <a:srgbClr val="FFFFFF"/>
      </a:lt1>
      <a:dk2>
        <a:srgbClr val="242A41"/>
      </a:dk2>
      <a:lt2>
        <a:srgbClr val="E2E8E3"/>
      </a:lt2>
      <a:accent1>
        <a:srgbClr val="5370C5"/>
      </a:accent1>
      <a:accent2>
        <a:srgbClr val="17B2D1"/>
      </a:accent2>
      <a:accent3>
        <a:srgbClr val="2978E7"/>
      </a:accent3>
      <a:accent4>
        <a:srgbClr val="7829E7"/>
      </a:accent4>
      <a:accent5>
        <a:srgbClr val="B517D5"/>
      </a:accent5>
      <a:accent6>
        <a:srgbClr val="E729B7"/>
      </a:accent6>
      <a:hlink>
        <a:srgbClr val="5370C5"/>
      </a:hlink>
      <a:folHlink>
        <a:srgbClr val="7F7F7F"/>
      </a:folHlink>
    </a:clrScheme>
    <a:fontScheme name="MS Surge Teach Light and Dark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-Corporate_Teach a Course_Win32_SB - v2" id="{AAA48AC2-5F99-4B13-8624-B64D50F70391}" vid="{7E93EDBA-CDC2-40D2-AD59-7619D791F7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254">
    <a:dk1>
      <a:srgbClr val="000000"/>
    </a:dk1>
    <a:lt1>
      <a:srgbClr val="FFFFFF"/>
    </a:lt1>
    <a:dk2>
      <a:srgbClr val="242A41"/>
    </a:dk2>
    <a:lt2>
      <a:srgbClr val="E2E8E3"/>
    </a:lt2>
    <a:accent1>
      <a:srgbClr val="5370C5"/>
    </a:accent1>
    <a:accent2>
      <a:srgbClr val="17B2D1"/>
    </a:accent2>
    <a:accent3>
      <a:srgbClr val="2978E7"/>
    </a:accent3>
    <a:accent4>
      <a:srgbClr val="7829E7"/>
    </a:accent4>
    <a:accent5>
      <a:srgbClr val="B517D5"/>
    </a:accent5>
    <a:accent6>
      <a:srgbClr val="E729B7"/>
    </a:accent6>
    <a:hlink>
      <a:srgbClr val="5370C5"/>
    </a:hlink>
    <a:folHlink>
      <a:srgbClr val="7F7F7F"/>
    </a:folHlink>
  </a:clrScheme>
</a:themeOverride>
</file>

<file path=ppt/theme/themeOverride2.xml><?xml version="1.0" encoding="utf-8"?>
<a:themeOverride xmlns:a="http://schemas.openxmlformats.org/drawingml/2006/main">
  <a:clrScheme name="Custom 254">
    <a:dk1>
      <a:srgbClr val="000000"/>
    </a:dk1>
    <a:lt1>
      <a:srgbClr val="FFFFFF"/>
    </a:lt1>
    <a:dk2>
      <a:srgbClr val="242A41"/>
    </a:dk2>
    <a:lt2>
      <a:srgbClr val="E2E8E3"/>
    </a:lt2>
    <a:accent1>
      <a:srgbClr val="5370C5"/>
    </a:accent1>
    <a:accent2>
      <a:srgbClr val="17B2D1"/>
    </a:accent2>
    <a:accent3>
      <a:srgbClr val="2978E7"/>
    </a:accent3>
    <a:accent4>
      <a:srgbClr val="7829E7"/>
    </a:accent4>
    <a:accent5>
      <a:srgbClr val="B517D5"/>
    </a:accent5>
    <a:accent6>
      <a:srgbClr val="E729B7"/>
    </a:accent6>
    <a:hlink>
      <a:srgbClr val="5370C5"/>
    </a:hlink>
    <a:folHlink>
      <a:srgbClr val="7F7F7F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D6766BD6-F648-49AA-B7EC-13E75CECB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B7C387-AFDC-4FE3-A658-984B7F35F1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E32C0B-4052-44CB-9341-8AD8B2CC4712}">
  <ds:schemaRefs>
    <ds:schemaRef ds:uri="http://schemas.microsoft.com/office/2006/documentManagement/types"/>
    <ds:schemaRef ds:uri="16c05727-aa75-4e4a-9b5f-8a80a1165891"/>
    <ds:schemaRef ds:uri="http://purl.org/dc/dcmitype/"/>
    <ds:schemaRef ds:uri="71af3243-3dd4-4a8d-8c0d-dd76da1f02a5"/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www.w3.org/XML/1998/namespace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Corporate teach a course</Template>
  <TotalTime>0</TotalTime>
  <Words>193</Words>
  <Application>Microsoft Macintosh PowerPoint</Application>
  <PresentationFormat>Widescreen</PresentationFormat>
  <Paragraphs>37</Paragraphs>
  <Slides>7</Slides>
  <Notes>0</Notes>
  <HiddenSlides>1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Wingdings</vt:lpstr>
      <vt:lpstr>Office Theme</vt:lpstr>
      <vt:lpstr>In-Class Problem: Metropolis Method</vt:lpstr>
      <vt:lpstr>PowerPoint Presentation</vt:lpstr>
      <vt:lpstr>Python Example: Site Percolation</vt:lpstr>
      <vt:lpstr>PowerPoint Presentation</vt:lpstr>
      <vt:lpstr>Python Example: Site Percolation</vt:lpstr>
      <vt:lpstr>Ising Model: Site Percolation</vt:lpstr>
      <vt:lpstr>Monte Carlo Module 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2021-02-01T23:58:07Z</dcterms:created>
  <dcterms:modified xsi:type="dcterms:W3CDTF">2024-02-12T21:55:39Z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